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77" r:id="rId1"/>
  </p:sldMasterIdLst>
  <p:notesMasterIdLst>
    <p:notesMasterId r:id="rId2"/>
  </p:notesMasterIdLst>
  <p:sldIdLst>
    <p:sldId id="256" r:id="rId3"/>
    <p:sldId id="257" r:id="rId4"/>
    <p:sldId id="266" r:id="rId5"/>
    <p:sldId id="267" r:id="rId6"/>
    <p:sldId id="273" r:id="rId7"/>
    <p:sldId id="274" r:id="rId8"/>
    <p:sldId id="275" r:id="rId9"/>
    <p:sldId id="268" r:id="rId10"/>
    <p:sldId id="308" r:id="rId11"/>
    <p:sldId id="270" r:id="rId12"/>
    <p:sldId id="271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309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https://junyoung-developer.tistory.com/130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BasePath - 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여기선 테이블명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2020-08-28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2020-08-28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2020-09-05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developer.android.com/training/data-storage/shared-preferences?hl=ko" TargetMode="External"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740102" y="2471294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en-US" altLang="ko-KR"/>
              <a:t>Database &amp; Contents Provider</a:t>
            </a:r>
            <a:br>
              <a:rPr lang="ko-KR" altLang="en-US"/>
            </a:br>
            <a:r>
              <a:rPr lang="en-US" altLang="ko-KR"/>
              <a:t>Sensor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566182" y="3866356"/>
            <a:ext cx="2326482" cy="14562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Database</a:t>
            </a:r>
            <a:endParaRPr kumimoji="1"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SQL</a:t>
            </a:r>
            <a:endParaRPr kumimoji="1"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Helper</a:t>
            </a:r>
            <a:endParaRPr kumimoji="1"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Contents Provider</a:t>
            </a:r>
            <a:endParaRPr kumimoji="1"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Sensor</a:t>
            </a:r>
            <a:endParaRPr kumimoji="1" lang="en-US" altLang="ko-Kore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URI</a:t>
            </a:r>
            <a:r>
              <a:rPr lang="ko-KR" altLang="en-US"/>
              <a:t> 개념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/>
        </p:nvSpPr>
        <p:spPr>
          <a:xfrm>
            <a:off x="584199" y="1460500"/>
            <a:ext cx="11302999" cy="4960939"/>
          </a:xfrm>
          <a:prstGeom prst="rect">
            <a:avLst/>
          </a:prstGeom>
        </p:spPr>
        <p:txBody>
          <a:bodyPr vert="horz" wrap="square" lIns="91440" tIns="45720" rIns="91440" bIns="45720" anchor="t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URI (Uniform Resuorce Identifier)</a:t>
            </a:r>
            <a:br>
              <a:rPr lang="ko-KR" altLang="en-US" sz="2400"/>
            </a:br>
            <a:r>
              <a:rPr lang="en-US" altLang="ko-KR" sz="2400"/>
              <a:t>content://</a:t>
            </a:r>
            <a:r>
              <a:rPr lang="ko-KR" altLang="en-US" sz="2400"/>
              <a:t>패키지명</a:t>
            </a:r>
            <a:r>
              <a:rPr lang="en-US" altLang="ko-KR" sz="2400"/>
              <a:t>/</a:t>
            </a:r>
            <a:r>
              <a:rPr lang="ko-KR" altLang="en-US" sz="2400"/>
              <a:t>아이디</a:t>
            </a:r>
            <a:endParaRPr lang="ko-KR" altLang="en-US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내용제공자 에서 제공하는 데이터에 접근하기 위한 주소로 사용됨</a:t>
            </a:r>
            <a:r>
              <a:rPr lang="en-US" altLang="ko-KR" sz="2400"/>
              <a:t>.</a:t>
            </a: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ko-KR" altLang="en-US" sz="2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965" y="2926556"/>
            <a:ext cx="10039350" cy="3267075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5500686" y="3783807"/>
            <a:ext cx="6096000" cy="90336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contents://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제공자에 의해 제어되는 데이터라는 의미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Authority -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패키지명으로 지정한 부분을 가리키며 특정 내용 제공자를 구분하는 고유값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035057" y="3061812"/>
            <a:ext cx="2917033" cy="36718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BasePath - 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여기선 테이블명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7162799" y="5091197"/>
            <a:ext cx="3744516" cy="36718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URI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매칭하는 역할</a:t>
            </a:r>
            <a:endParaRPr kumimoji="0" lang="ko-KR" altLang="en-US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Cursors</a:t>
            </a:r>
            <a:endParaRPr lang="en-US" altLang="ko-KR"/>
          </a:p>
        </p:txBody>
      </p:sp>
      <p:sp>
        <p:nvSpPr>
          <p:cNvPr id="4" name=""/>
          <p:cNvSpPr>
            <a:spLocks noGrp="1"/>
          </p:cNvSpPr>
          <p:nvPr/>
        </p:nvSpPr>
        <p:spPr>
          <a:xfrm>
            <a:off x="584199" y="1460500"/>
            <a:ext cx="11302999" cy="4960939"/>
          </a:xfrm>
          <a:prstGeom prst="rect">
            <a:avLst/>
          </a:prstGeom>
        </p:spPr>
        <p:txBody>
          <a:bodyPr vert="horz" wrap="square" lIns="91440" tIns="45720" rIns="91440" bIns="45720" anchor="t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rawQuery</a:t>
            </a:r>
            <a:r>
              <a:rPr lang="ko-KR" altLang="en-US" sz="2400"/>
              <a:t>에서 반환되는 객체</a:t>
            </a:r>
            <a:endParaRPr lang="ko-KR" altLang="en-US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Cursor</a:t>
            </a:r>
            <a:r>
              <a:rPr lang="ko-KR" altLang="en-US" sz="2400"/>
              <a:t> 객체는 테이블에 들어있는 각각의 레코드를 순서대로 접근할 수 있게 함</a:t>
            </a:r>
            <a:endParaRPr lang="ko-KR" altLang="en-US" sz="2400"/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처음에는 아무런 레코드를 가리키지 않음</a:t>
            </a:r>
            <a:endParaRPr lang="ko-KR" altLang="en-US" sz="2400"/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moveToNext()</a:t>
            </a:r>
            <a:r>
              <a:rPr lang="ko-KR" altLang="en-US" sz="2400"/>
              <a:t>메소드를 이용해 레코드를 가져옴</a:t>
            </a:r>
            <a:r>
              <a:rPr lang="en-US" altLang="ko-KR" sz="2400"/>
              <a:t>.</a:t>
            </a:r>
            <a:endParaRPr lang="en-US" altLang="ko-KR" sz="2400"/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사용한 후에 </a:t>
            </a:r>
            <a:r>
              <a:rPr lang="en-US" altLang="ko-KR" sz="2400"/>
              <a:t>close()</a:t>
            </a:r>
            <a:r>
              <a:rPr lang="ko-KR" altLang="en-US" sz="2400"/>
              <a:t> 메서드를 이용하여 닫아야함</a:t>
            </a:r>
            <a:r>
              <a:rPr lang="en-US" altLang="ko-KR" sz="2400"/>
              <a:t>.</a:t>
            </a: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제공자를</a:t>
            </a:r>
            <a:r>
              <a:rPr lang="en-US" altLang="ko-KR"/>
              <a:t> </a:t>
            </a:r>
            <a:r>
              <a:rPr lang="ko-KR" altLang="en-US"/>
              <a:t>이용한 데이터 생성</a:t>
            </a:r>
            <a:r>
              <a:rPr lang="en-US" altLang="ko-KR"/>
              <a:t>,</a:t>
            </a:r>
            <a:r>
              <a:rPr lang="ko-KR" altLang="en-US"/>
              <a:t> 조회</a:t>
            </a:r>
            <a:r>
              <a:rPr lang="en-US" altLang="ko-KR"/>
              <a:t>,</a:t>
            </a:r>
            <a:r>
              <a:rPr lang="ko-KR" altLang="en-US"/>
              <a:t> 수정</a:t>
            </a:r>
            <a:r>
              <a:rPr lang="en-US" altLang="ko-KR"/>
              <a:t>,</a:t>
            </a:r>
            <a:r>
              <a:rPr lang="ko-KR" altLang="en-US"/>
              <a:t> 삭제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Gs20200hgdProvider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org.techtown.provider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와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생성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 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AndroidMenifest.xml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017" y="0"/>
            <a:ext cx="10717966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737016" y="0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9"/>
          <p:cNvSpPr/>
          <p:nvPr/>
        </p:nvSpPr>
        <p:spPr>
          <a:xfrm>
            <a:off x="737016" y="3932634"/>
            <a:ext cx="2214122" cy="1862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6" y="0"/>
            <a:ext cx="11019848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5165092" y="0"/>
            <a:ext cx="1612319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6445321" y="4873189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테이블 생성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SQL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구문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5362" y="971550"/>
            <a:ext cx="10201275" cy="49149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5750483" y="971550"/>
            <a:ext cx="173138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4465597" y="2148264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person.db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데이터베이스 생성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7481865" y="3150284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person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테이블 생성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3086" y="0"/>
            <a:ext cx="10405827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637123" y="0"/>
            <a:ext cx="152302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272850" y="3429000"/>
            <a:ext cx="3919150" cy="6387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만들기 위해 고유한 값을 가진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 URI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 필요함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835" y="0"/>
            <a:ext cx="11750330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031889" y="0"/>
            <a:ext cx="152302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3558055" y="1807330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파일생성을 위해서 호출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2633572" y="2854698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조회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6306110" y="5954444"/>
            <a:ext cx="5885890" cy="90355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getContentResolver()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호출하면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객체를 반환함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 객체가 내용 제공자에 접근하는 역할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insert, query, update, delete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등의 메서드가 정의되어 있음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cxnSp>
        <p:nvCxnSpPr>
          <p:cNvPr id="9" name=""/>
          <p:cNvCxnSpPr>
            <a:endCxn id="8" idx="0"/>
          </p:cNvCxnSpPr>
          <p:nvPr/>
        </p:nvCxnSpPr>
        <p:spPr>
          <a:xfrm>
            <a:off x="6306110" y="5901297"/>
            <a:ext cx="2942945" cy="5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096000" y="3679451"/>
            <a:ext cx="3709038" cy="3667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Where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조건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cxnSp>
        <p:nvCxnSpPr>
          <p:cNvPr id="11" name=""/>
          <p:cNvCxnSpPr/>
          <p:nvPr/>
        </p:nvCxnSpPr>
        <p:spPr>
          <a:xfrm rot="16200000" flipH="1">
            <a:off x="6180884" y="3554225"/>
            <a:ext cx="250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158" y="0"/>
            <a:ext cx="11197683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498217" y="0"/>
            <a:ext cx="1661929" cy="374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096000" y="895100"/>
            <a:ext cx="4185289" cy="3602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MIME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타입이 무엇인지 알고싶을때 사용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3067502" y="3429000"/>
            <a:ext cx="4185289" cy="3602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추가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6096000" y="5377259"/>
            <a:ext cx="5025732" cy="36441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레코드의 변경을 알려주는 역할을 하는 메서드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3011" y="0"/>
            <a:ext cx="9929728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488295" y="0"/>
            <a:ext cx="1483335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5645152" y="781610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삭제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3024096" y="3247576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수정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7209385" y="4230220"/>
            <a:ext cx="3709038" cy="3667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Where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조건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cxnSp>
        <p:nvCxnSpPr>
          <p:cNvPr id="7" name=""/>
          <p:cNvCxnSpPr/>
          <p:nvPr/>
        </p:nvCxnSpPr>
        <p:spPr>
          <a:xfrm rot="16200000" flipH="1">
            <a:off x="7294269" y="4104994"/>
            <a:ext cx="250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모바일 데이터 베이스 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많은 양의 데이터를 체계적으로 관리하기 위해서는 모바일 데이터 베이스 사용</a:t>
            </a:r>
            <a:endParaRPr lang="ko-KR" altLang="en-US"/>
          </a:p>
          <a:p>
            <a:pPr>
              <a:defRPr/>
            </a:pPr>
            <a:r>
              <a:rPr lang="ko-KR" altLang="en-US"/>
              <a:t>안드로이드 모바일이나 아이폰 등의 스마트폰에서는 데이터베이스 기본 제공됨</a:t>
            </a:r>
            <a:endParaRPr lang="ko-KR" altLang="en-US"/>
          </a:p>
          <a:p>
            <a:pPr>
              <a:defRPr/>
            </a:pPr>
            <a:r>
              <a:rPr lang="ko-KR" altLang="en-US"/>
              <a:t>모든 앱이 데이터 베이스를 쓰는 것은 아닌 간단한 데이터 저장할 때는 </a:t>
            </a:r>
            <a:r>
              <a:rPr lang="en-US" altLang="ko-KR"/>
              <a:t>SharedPreference</a:t>
            </a:r>
            <a:r>
              <a:rPr lang="ko-KR" altLang="en-US"/>
              <a:t>를 사용함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참고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>
                <a:hlinkClick r:id="rId3"/>
              </a:rPr>
              <a:t>https://developer.android.com/training/data-storage/shared-preferences?hl=ko</a:t>
            </a:r>
            <a:r>
              <a:rPr lang="en-US" altLang="ko-KR"/>
              <a:t> )</a:t>
            </a:r>
            <a:endParaRPr lang="en-US" altLang="ko-KR"/>
          </a:p>
          <a:p>
            <a:pPr>
              <a:spcBef>
                <a:spcPts val="576"/>
              </a:spcBef>
              <a:defRPr/>
            </a:pPr>
            <a:r>
              <a:rPr lang="en-US" altLang="ko-KR"/>
              <a:t>SQLite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안드로이드는 </a:t>
            </a:r>
            <a:r>
              <a:rPr lang="ko-KR" altLang="en-US">
                <a:solidFill>
                  <a:schemeClr val="dk1"/>
                </a:solidFill>
              </a:rPr>
              <a:t>임베이드 데이터베이스</a:t>
            </a:r>
            <a:r>
              <a:rPr lang="ko-KR" altLang="en-US"/>
              <a:t>로 개발된 </a:t>
            </a:r>
            <a:r>
              <a:rPr lang="en-US" altLang="ko-KR"/>
              <a:t>SQLite</a:t>
            </a:r>
            <a:r>
              <a:rPr lang="ko-KR" altLang="en-US"/>
              <a:t>를 가지고 있음</a:t>
            </a:r>
            <a:r>
              <a:rPr lang="en-US" altLang="ko-KR"/>
              <a:t>.</a:t>
            </a:r>
            <a:endParaRPr lang="en-US" altLang="ko-KR"/>
          </a:p>
          <a:p>
            <a:pPr lvl="1">
              <a:spcBef>
                <a:spcPts val="576"/>
              </a:spcBef>
              <a:defRPr/>
            </a:pPr>
            <a:r>
              <a:rPr lang="ko-KR" altLang="en-US"/>
              <a:t>파일로 만들어진 하위 수준의 구조를 가지면서 </a:t>
            </a:r>
            <a:r>
              <a:rPr lang="en-US" altLang="ko-KR"/>
              <a:t>DB</a:t>
            </a:r>
            <a:r>
              <a:rPr lang="ko-KR" altLang="en-US"/>
              <a:t>의 기능까지 그대로 사용할 수 있도록 만든것</a:t>
            </a:r>
            <a:endParaRPr lang="ko-KR" altLang="en-US"/>
          </a:p>
          <a:p>
            <a:pPr lvl="1">
              <a:spcBef>
                <a:spcPts val="576"/>
              </a:spcBef>
              <a:defRPr/>
            </a:pPr>
            <a:r>
              <a:rPr lang="ko-KR" altLang="en-US"/>
              <a:t>저장될때는 파일로 저장되므로 </a:t>
            </a:r>
            <a:r>
              <a:rPr lang="en-US" altLang="ko-KR"/>
              <a:t>DB</a:t>
            </a:r>
            <a:r>
              <a:rPr lang="ko-KR" altLang="en-US"/>
              <a:t>의 복사</a:t>
            </a:r>
            <a:r>
              <a:rPr lang="en-US" altLang="ko-KR"/>
              <a:t>,</a:t>
            </a:r>
            <a:r>
              <a:rPr lang="ko-KR" altLang="en-US"/>
              <a:t> 이동</a:t>
            </a:r>
            <a:r>
              <a:rPr lang="en-US" altLang="ko-KR"/>
              <a:t>,</a:t>
            </a:r>
            <a:r>
              <a:rPr lang="ko-KR" altLang="en-US"/>
              <a:t> 삭제가 매우 쉬움</a:t>
            </a:r>
            <a:endParaRPr lang="ko-KR" altLang="en-US"/>
          </a:p>
          <a:p>
            <a:pPr lvl="1">
              <a:spcBef>
                <a:spcPts val="576"/>
              </a:spcBef>
              <a:defRPr/>
            </a:pPr>
            <a:r>
              <a:rPr lang="ko-KR" altLang="en-US"/>
              <a:t>데이터 조회 속도가 빠름</a:t>
            </a:r>
            <a:endParaRPr lang="ko-KR" altLang="en-US"/>
          </a:p>
          <a:p>
            <a:pPr lvl="1">
              <a:spcBef>
                <a:spcPts val="576"/>
              </a:spcBef>
              <a:defRPr/>
            </a:pPr>
            <a:r>
              <a:rPr lang="ko-KR" altLang="en-US"/>
              <a:t>표준 </a:t>
            </a:r>
            <a:r>
              <a:rPr lang="en-US" altLang="ko-KR"/>
              <a:t>SQL</a:t>
            </a:r>
            <a:r>
              <a:rPr lang="ko-KR" altLang="en-US"/>
              <a:t> 지원함</a:t>
            </a:r>
            <a:endParaRPr lang="ko-KR" altLang="en-US"/>
          </a:p>
          <a:p>
            <a:pPr marL="190500" lvl="1" indent="0">
              <a:spcBef>
                <a:spcPts val="576"/>
              </a:spcBef>
              <a:buNone/>
              <a:defRPr/>
            </a:pPr>
            <a:r>
              <a:rPr lang="en-US" altLang="ko-KR">
                <a:solidFill>
                  <a:schemeClr val="dk1"/>
                </a:solidFill>
              </a:rPr>
              <a:t>=&gt;</a:t>
            </a:r>
            <a:r>
              <a:rPr lang="ko-KR" altLang="en-US">
                <a:solidFill>
                  <a:schemeClr val="dk1"/>
                </a:solidFill>
              </a:rPr>
              <a:t> 앱의 개발 생산성이 높아지고 향후 기능 변경에도 간단한 </a:t>
            </a:r>
            <a:r>
              <a:rPr lang="en-US" altLang="ko-KR">
                <a:solidFill>
                  <a:schemeClr val="dk1"/>
                </a:solidFill>
              </a:rPr>
              <a:t>SQL</a:t>
            </a:r>
            <a:r>
              <a:rPr lang="ko-KR" altLang="en-US">
                <a:solidFill>
                  <a:schemeClr val="dk1"/>
                </a:solidFill>
              </a:rPr>
              <a:t> 수정만으로 데이터 처리 방식을 바꿀 수 있음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en-US" altLang="ko-KR"/>
          </a:p>
          <a:p>
            <a:pPr marL="0" indent="0">
              <a:spcBef>
                <a:spcPts val="576"/>
              </a:spcBef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mc:Ignorable="hp" hp:hslEmbossed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240" y="0"/>
            <a:ext cx="7511547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719282" y="0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4087" y="574673"/>
            <a:ext cx="5527912" cy="3525837"/>
          </a:xfrm>
          <a:prstGeom prst="rect">
            <a:avLst/>
          </a:prstGeom>
        </p:spPr>
      </p:pic>
      <p:sp>
        <p:nvSpPr>
          <p:cNvPr id="6" name="직사각형 9"/>
          <p:cNvSpPr/>
          <p:nvPr/>
        </p:nvSpPr>
        <p:spPr>
          <a:xfrm>
            <a:off x="4912861" y="6240860"/>
            <a:ext cx="155278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7" name="직사각형 9"/>
          <p:cNvSpPr/>
          <p:nvPr/>
        </p:nvSpPr>
        <p:spPr>
          <a:xfrm>
            <a:off x="10364154" y="1170781"/>
            <a:ext cx="114599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" name="직사각형 9"/>
          <p:cNvSpPr/>
          <p:nvPr/>
        </p:nvSpPr>
        <p:spPr>
          <a:xfrm>
            <a:off x="10364154" y="2337592"/>
            <a:ext cx="128489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9" name="직사각형 9"/>
          <p:cNvSpPr/>
          <p:nvPr/>
        </p:nvSpPr>
        <p:spPr>
          <a:xfrm>
            <a:off x="10364154" y="3429000"/>
            <a:ext cx="128489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3097"/>
            <a:ext cx="12192000" cy="5851804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520844" y="503097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653680" y="2812676"/>
            <a:ext cx="4185289" cy="64299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query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메소드를 호출하여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Cursor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객체를 반환받음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6343836" y="5458384"/>
            <a:ext cx="4703562" cy="63571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insert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메소드를 이용하여 레코드를 추가하고 새로운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uri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받음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8639"/>
            <a:ext cx="12192000" cy="5960721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391860" y="448639"/>
            <a:ext cx="1377113" cy="30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737858" y="3429000"/>
            <a:ext cx="3123648" cy="145710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Cursor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getColumnIndex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메서드를 이용하여 조회할 칼럼의 이름을 매개변수로 전달하고 지정 칼럼의 값을 반환받음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5517" y="0"/>
            <a:ext cx="10160965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403891" y="0"/>
            <a:ext cx="1377113" cy="30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847" y="0"/>
            <a:ext cx="9004042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447797" y="0"/>
            <a:ext cx="1833519" cy="41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직사각형 9"/>
          <p:cNvSpPr/>
          <p:nvPr/>
        </p:nvSpPr>
        <p:spPr>
          <a:xfrm>
            <a:off x="2614278" y="1323181"/>
            <a:ext cx="6615864" cy="1173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9068352" y="2496338"/>
            <a:ext cx="3123648" cy="63548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권한 정의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protectionLevel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속성 부여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3938" y="334168"/>
            <a:ext cx="10144125" cy="3609975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120375" y="334168"/>
            <a:ext cx="1833519" cy="41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9"/>
          <p:cNvSpPr/>
          <p:nvPr/>
        </p:nvSpPr>
        <p:spPr>
          <a:xfrm>
            <a:off x="2645961" y="753262"/>
            <a:ext cx="7419535" cy="156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6743130" y="2793518"/>
            <a:ext cx="5448870" cy="146225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provider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authorities: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 정의할때 설정한 값과 동일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name 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내용제공자의 클래스명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readPermission: .READ_DATABASE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writePermission: WRITE_DATABASE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0" y="2660037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과제물 제출</a:t>
            </a:r>
            <a:r>
              <a:rPr lang="en-US" altLang="ko-KR"/>
              <a:t>-</a:t>
            </a:r>
            <a:r>
              <a:rPr lang="ko-KR" altLang="en-US"/>
              <a:t>실습</a:t>
            </a:r>
            <a:r>
              <a:rPr lang="en-US" altLang="ko-KR"/>
              <a:t>20</a:t>
            </a:r>
            <a:br>
              <a:rPr lang="ko-KR" altLang="en-US"/>
            </a:br>
            <a:r>
              <a:rPr lang="en-US" altLang="ko-KR"/>
              <a:t>INSERT </a:t>
            </a:r>
            <a:r>
              <a:rPr lang="ko-KR" altLang="en-US"/>
              <a:t>버튼 눌러 몇개 데이터 추가</a:t>
            </a:r>
            <a:r>
              <a:rPr lang="en-US" altLang="ko-KR"/>
              <a:t>-&gt;</a:t>
            </a:r>
            <a:br>
              <a:rPr lang="ko-KR" altLang="en-US"/>
            </a:br>
            <a:r>
              <a:rPr lang="en-US" altLang="ko-KR"/>
              <a:t>QUERY</a:t>
            </a:r>
            <a:r>
              <a:rPr lang="ko-KR" altLang="en-US"/>
              <a:t> 버튼 눌러 조회</a:t>
            </a:r>
            <a:r>
              <a:rPr lang="en-US" altLang="ko-KR"/>
              <a:t>-&gt;</a:t>
            </a:r>
            <a:br>
              <a:rPr lang="ko-KR" altLang="en-US"/>
            </a:br>
            <a:r>
              <a:rPr lang="en-US" altLang="ko-KR"/>
              <a:t>UPDATE</a:t>
            </a:r>
            <a:r>
              <a:rPr lang="ko-KR" altLang="en-US"/>
              <a:t> 버튼 눌러 데이터 수정 </a:t>
            </a:r>
            <a:r>
              <a:rPr lang="en-US" altLang="ko-KR"/>
              <a:t>-&gt;</a:t>
            </a:r>
            <a:br>
              <a:rPr lang="ko-KR" altLang="en-US"/>
            </a:br>
            <a:r>
              <a:rPr lang="en-US" altLang="ko-KR"/>
              <a:t>QUERY</a:t>
            </a:r>
            <a:r>
              <a:rPr lang="ko-KR" altLang="en-US"/>
              <a:t> 버튼 눌러 조회 </a:t>
            </a:r>
            <a:r>
              <a:rPr lang="en-US" altLang="ko-KR"/>
              <a:t>-&gt;</a:t>
            </a:r>
            <a:br>
              <a:rPr lang="ko-KR" altLang="en-US"/>
            </a:br>
            <a:r>
              <a:rPr lang="en-US" altLang="ko-KR"/>
              <a:t>DELETE</a:t>
            </a:r>
            <a:r>
              <a:rPr lang="ko-KR" altLang="en-US"/>
              <a:t> 버튼</a:t>
            </a:r>
            <a:br>
              <a:rPr lang="ko-KR" altLang="en-US"/>
            </a:br>
            <a:r>
              <a:rPr lang="ko-KR" altLang="en-US"/>
              <a:t>순서대로 수행 후 동영상 캡처하여 제출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9477" y="163112"/>
            <a:ext cx="3176585" cy="653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내용제공자의 사용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실제로는 앱에서는 재용 제공자를 사용하지 않는 경우가 많음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사용하더라도 내용 제공자를 직접 만들지 않고 다른 앱의 내용 제공자를 사용해야 하는 경우가 더 많음</a:t>
            </a:r>
            <a:endParaRPr lang="ko-KR" altLang="en-US"/>
          </a:p>
          <a:p>
            <a:pPr>
              <a:defRPr/>
            </a:pPr>
            <a:r>
              <a:rPr lang="ko-KR" altLang="en-US"/>
              <a:t>대표적인 예</a:t>
            </a:r>
            <a:r>
              <a:rPr lang="en-US" altLang="ko-KR"/>
              <a:t>:</a:t>
            </a:r>
            <a:r>
              <a:rPr lang="ko-KR" altLang="en-US"/>
              <a:t> 사진 조회</a:t>
            </a:r>
            <a:r>
              <a:rPr lang="en-US" altLang="ko-KR"/>
              <a:t>,</a:t>
            </a:r>
            <a:r>
              <a:rPr lang="ko-KR" altLang="en-US"/>
              <a:t> 연락처 조회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연락처 조회하기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내용 제공자를 직접 만드는 것이 아니라 사용하는 경우 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Gs20200hgdContacts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org.techtown.contacts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AndroidMenifest.xml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549" y="0"/>
            <a:ext cx="10820901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49280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베이스 생성 및 테이블 생성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데이터 베이스 생성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openOrCreateDatabase </a:t>
            </a:r>
            <a:r>
              <a:rPr lang="ko-KR" altLang="en-US"/>
              <a:t>메서드</a:t>
            </a:r>
            <a:r>
              <a:rPr lang="en-US" altLang="ko-KR"/>
              <a:t>:</a:t>
            </a:r>
            <a:r>
              <a:rPr lang="ko-KR" altLang="en-US"/>
              <a:t> 데이터베이스를 만들거나 여는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데이터베이스</a:t>
            </a:r>
            <a:r>
              <a:rPr lang="en-US" altLang="ko-KR"/>
              <a:t>(</a:t>
            </a:r>
            <a:r>
              <a:rPr lang="ko-KR" altLang="en-US"/>
              <a:t>특히 관계형 데이터베이스</a:t>
            </a:r>
            <a:r>
              <a:rPr lang="en-US" altLang="ko-KR"/>
              <a:t>)</a:t>
            </a:r>
            <a:r>
              <a:rPr lang="ko-KR" altLang="en-US"/>
              <a:t> 의 구성요소중 하나는 테이블</a:t>
            </a:r>
            <a:r>
              <a:rPr lang="en-US" altLang="ko-KR"/>
              <a:t>! </a:t>
            </a:r>
            <a:r>
              <a:rPr lang="ko-KR" altLang="en-US"/>
              <a:t>테이블 생성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execSQL </a:t>
            </a:r>
            <a:r>
              <a:rPr lang="ko-KR" altLang="en-US"/>
              <a:t>메서드 </a:t>
            </a:r>
            <a:r>
              <a:rPr lang="en-US" altLang="ko-KR"/>
              <a:t>:</a:t>
            </a:r>
            <a:r>
              <a:rPr lang="ko-KR" altLang="en-US"/>
              <a:t> 데이터베이스를 만들고 난 다음 </a:t>
            </a:r>
            <a:r>
              <a:rPr lang="en-US" altLang="ko-KR"/>
              <a:t>SQL</a:t>
            </a:r>
            <a:r>
              <a:rPr lang="ko-KR" altLang="en-US"/>
              <a:t>문을 실행할때 사용하는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테이블에 레코드 추가하기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execSQL </a:t>
            </a:r>
            <a:r>
              <a:rPr lang="ko-KR" altLang="en-US"/>
              <a:t>메서드 </a:t>
            </a:r>
            <a:r>
              <a:rPr lang="en-US" altLang="ko-KR"/>
              <a:t>: SQL</a:t>
            </a:r>
            <a:r>
              <a:rPr lang="ko-KR" altLang="en-US"/>
              <a:t> 문 실행으로 추가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데이터 조회하기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rawQuery </a:t>
            </a:r>
            <a:r>
              <a:rPr lang="ko-KR" altLang="en-US"/>
              <a:t>메서드 </a:t>
            </a:r>
            <a:r>
              <a:rPr lang="en-US" altLang="ko-KR"/>
              <a:t>:</a:t>
            </a:r>
            <a:r>
              <a:rPr lang="ko-KR" altLang="en-US"/>
              <a:t> 데이터베이스를 조회하는 메서드</a:t>
            </a:r>
            <a:r>
              <a:rPr lang="en-US" altLang="ko-KR"/>
              <a:t>,</a:t>
            </a:r>
            <a:r>
              <a:rPr lang="ko-KR" altLang="en-US"/>
              <a:t> 반환되는 </a:t>
            </a:r>
            <a:r>
              <a:rPr lang="en-US" altLang="ko-KR"/>
              <a:t>cursor</a:t>
            </a:r>
            <a:r>
              <a:rPr lang="ko-KR" altLang="en-US"/>
              <a:t>객체를 받기위한 메서드</a:t>
            </a:r>
            <a:r>
              <a:rPr lang="en-US" altLang="ko-KR"/>
              <a:t>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데이터 베이스 삭제하기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deleteDatabase</a:t>
            </a:r>
            <a:r>
              <a:rPr lang="ko-KR" altLang="en-US"/>
              <a:t> 메서드</a:t>
            </a:r>
            <a:r>
              <a:rPr lang="en-US" altLang="ko-KR"/>
              <a:t> : </a:t>
            </a:r>
            <a:r>
              <a:rPr lang="ko-KR" altLang="en-US"/>
              <a:t>데이터베이스를 삭제하는 메서드</a:t>
            </a:r>
            <a:endParaRPr lang="ko-KR" altLang="en-US"/>
          </a:p>
          <a:p>
            <a:pPr marL="190500" lvl="1" indent="0">
              <a:buNone/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  <a:p>
            <a:pPr marL="0" indent="0">
              <a:spcBef>
                <a:spcPts val="576"/>
              </a:spcBef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mc:Ignorable="hp" hp:hslEmbossed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7986" y="0"/>
            <a:ext cx="6556026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050921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235" y="0"/>
            <a:ext cx="9313530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701546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0150" y="266700"/>
            <a:ext cx="9791700" cy="6324600"/>
          </a:xfrm>
          <a:prstGeom prst="rect">
            <a:avLst/>
          </a:prstGeom>
        </p:spPr>
      </p:pic>
      <p:sp>
        <p:nvSpPr>
          <p:cNvPr id="4" name="TextBox 26"/>
          <p:cNvSpPr txBox="1"/>
          <p:nvPr/>
        </p:nvSpPr>
        <p:spPr>
          <a:xfrm>
            <a:off x="1031223" y="0"/>
            <a:ext cx="1916882" cy="36533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9237023" y="517804"/>
            <a:ext cx="2954977" cy="64075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연락처 화면을 띄우기 위한 인텐트 생성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8982624" y="4073408"/>
            <a:ext cx="3209375" cy="9062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선택한 연락처의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값 확인하기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연락처의 상세 정보는 분리되어 저장되어 있기 때문에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7545" y="0"/>
            <a:ext cx="10136909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235218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853641" y="1364735"/>
            <a:ext cx="3209375" cy="63916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query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 호출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0" y="2660037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과제물 제출</a:t>
            </a:r>
            <a:r>
              <a:rPr lang="en-US" altLang="ko-KR"/>
              <a:t>-</a:t>
            </a:r>
            <a:r>
              <a:rPr lang="ko-KR" altLang="en-US"/>
              <a:t>실습</a:t>
            </a:r>
            <a:r>
              <a:rPr lang="en-US" altLang="ko-KR"/>
              <a:t>21</a:t>
            </a:r>
            <a:br>
              <a:rPr lang="ko-KR" altLang="en-US"/>
            </a:br>
            <a:r>
              <a:rPr lang="ko-KR" altLang="en-US"/>
              <a:t>수행 후 동영상 캡처하여 제출</a:t>
            </a:r>
            <a:br>
              <a:rPr lang="ko-KR" altLang="en-US"/>
            </a:br>
            <a:r>
              <a:rPr lang="en-US" altLang="ko-KR"/>
              <a:t>(</a:t>
            </a:r>
            <a:r>
              <a:rPr lang="ko-KR" altLang="en-US"/>
              <a:t>에뮬레이터에서 수행시에는 미리 </a:t>
            </a:r>
            <a:r>
              <a:rPr lang="en-US" altLang="ko-KR"/>
              <a:t>Contact </a:t>
            </a:r>
            <a:r>
              <a:rPr lang="ko-KR" altLang="en-US"/>
              <a:t>앱열어서 추가해 두어야 함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Sensors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가속 센서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안드로이드에서 제공하는 가속도 센서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중력 정보와 선형 가속 정보가 같이 계산됨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3</a:t>
            </a:r>
            <a:r>
              <a:rPr lang="ko-KR" altLang="en-US"/>
              <a:t>개의 센서 축을 따라 기기의 가속 값이 측정됨</a:t>
            </a:r>
            <a:r>
              <a:rPr lang="en-US" altLang="ko-KR"/>
              <a:t>.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SI</a:t>
            </a:r>
            <a:r>
              <a:rPr lang="ko-KR" altLang="en-US"/>
              <a:t>단위</a:t>
            </a:r>
            <a:r>
              <a:rPr lang="en-US" altLang="ko-KR"/>
              <a:t>(m/s^2), 3</a:t>
            </a:r>
            <a:r>
              <a:rPr lang="ko-KR" altLang="en-US"/>
              <a:t>개의</a:t>
            </a:r>
            <a:r>
              <a:rPr lang="en-US" altLang="ko-KR"/>
              <a:t> </a:t>
            </a:r>
            <a:r>
              <a:rPr lang="ko-KR" altLang="en-US"/>
              <a:t>센서 축을 따라 기기 가속에서 중력을 뺀 값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단말을 테이블에 놓았을 때 가속 센서의 값은 </a:t>
            </a:r>
            <a:r>
              <a:rPr lang="en-US" altLang="ko-KR"/>
              <a:t>+9.81</a:t>
            </a:r>
            <a:r>
              <a:rPr lang="ko-KR" altLang="en-US"/>
              <a:t> 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Z</a:t>
            </a:r>
            <a:r>
              <a:rPr lang="ko-KR" altLang="en-US"/>
              <a:t>축을따라 </a:t>
            </a:r>
            <a:r>
              <a:rPr lang="en-US" altLang="ko-KR"/>
              <a:t>+9.81</a:t>
            </a:r>
            <a:r>
              <a:rPr lang="ko-KR" altLang="en-US"/>
              <a:t> 이며 기기 가속</a:t>
            </a:r>
            <a:r>
              <a:rPr lang="en-US" altLang="ko-KR"/>
              <a:t>(0m/s^2)</a:t>
            </a:r>
            <a:r>
              <a:rPr lang="ko-KR" altLang="en-US"/>
              <a:t>에서 중력</a:t>
            </a:r>
            <a:r>
              <a:rPr lang="en-US" altLang="ko-KR"/>
              <a:t>(-9.81m/s^2)</a:t>
            </a:r>
            <a:r>
              <a:rPr lang="ko-KR" altLang="en-US"/>
              <a:t>을 뺀값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테이블 위에 놓아둔 상태에서 만약 한 방향으로  </a:t>
            </a:r>
            <a:r>
              <a:rPr lang="en-US" altLang="ko-KR"/>
              <a:t>a</a:t>
            </a:r>
            <a:r>
              <a:rPr lang="ko-KR" altLang="en-US"/>
              <a:t>만큼 밀면 가속 값은 </a:t>
            </a:r>
            <a:r>
              <a:rPr lang="en-US" altLang="ko-KR"/>
              <a:t>a+9.81m/s^2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축 </a:t>
            </a:r>
            <a:r>
              <a:rPr lang="en-US" altLang="ko-KR"/>
              <a:t>(</a:t>
            </a:r>
            <a:r>
              <a:rPr lang="ko-KR" altLang="en-US"/>
              <a:t>기기의 화면 방향이 변경되어도 축은 전환되지 않음</a:t>
            </a:r>
            <a:r>
              <a:rPr lang="en-US" altLang="ko-KR"/>
              <a:t>.)</a:t>
            </a:r>
            <a:endParaRPr lang="ko-KR" altLang="en-US"/>
          </a:p>
          <a:p>
            <a:pPr marL="0" indent="0">
              <a:spcBef>
                <a:spcPts val="576"/>
              </a:spcBef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mc:Ignorable="hp" hp:hslEmbossed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87699" y="4155484"/>
            <a:ext cx="2118916" cy="270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방향 센서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세개의 값이 센서로부터 전달됨</a:t>
            </a:r>
            <a:endParaRPr lang="ko-KR" altLang="en-US"/>
          </a:p>
          <a:p>
            <a:pPr>
              <a:defRPr/>
            </a:pPr>
            <a:r>
              <a:rPr lang="en-US" altLang="ko-KR"/>
              <a:t>Azimuth(</a:t>
            </a:r>
            <a:r>
              <a:rPr lang="ko-KR" altLang="en-US"/>
              <a:t>방위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기기를 수평으로 두었을 때 기기 머리 부분이 어느 방향을 가리키고 있는지 나타내는 수치값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pitch(</a:t>
            </a:r>
            <a:r>
              <a:rPr lang="ko-KR" altLang="en-US"/>
              <a:t>경사도</a:t>
            </a:r>
            <a:r>
              <a:rPr lang="en-US" altLang="ko-KR"/>
              <a:t>):</a:t>
            </a:r>
            <a:r>
              <a:rPr lang="ko-KR" altLang="en-US"/>
              <a:t> 기기의 수직 기울기</a:t>
            </a:r>
            <a:r>
              <a:rPr lang="en-US" altLang="ko-KR"/>
              <a:t>,</a:t>
            </a:r>
            <a:r>
              <a:rPr lang="ko-KR" altLang="en-US"/>
              <a:t> 머리 부분의 높이가 낮아지면 수치값이 증가함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spcBef>
                <a:spcPts val="576"/>
              </a:spcBef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mc:Ignorable="hp" hp:hslEmbossed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815" y="2235847"/>
            <a:ext cx="2084370" cy="177684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16" y="4769493"/>
            <a:ext cx="1996366" cy="1794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방향 센서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/>
              <a:t>Roll(</a:t>
            </a:r>
            <a:r>
              <a:rPr lang="ko-KR" altLang="en-US"/>
              <a:t>좌우 회전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기기의 수평 기울기</a:t>
            </a:r>
            <a:r>
              <a:rPr lang="en-US" altLang="ko-KR"/>
              <a:t>,</a:t>
            </a:r>
            <a:r>
              <a:rPr lang="ko-KR" altLang="en-US"/>
              <a:t> 기기의 화면이 하늘을 향하고 있을 때 기기의 좌</a:t>
            </a:r>
            <a:r>
              <a:rPr lang="en-US" altLang="ko-KR"/>
              <a:t>,</a:t>
            </a:r>
            <a:r>
              <a:rPr lang="ko-KR" altLang="en-US"/>
              <a:t> 우 부분이 수평을 이루면 </a:t>
            </a:r>
            <a:r>
              <a:rPr lang="en-US" altLang="ko-KR"/>
              <a:t>0</a:t>
            </a:r>
            <a:r>
              <a:rPr lang="ko-KR" altLang="en-US"/>
              <a:t> 값을 가짐</a:t>
            </a:r>
            <a:r>
              <a:rPr lang="en-US" altLang="ko-KR"/>
              <a:t>.</a:t>
            </a:r>
            <a:r>
              <a:rPr lang="ko-KR" altLang="en-US"/>
              <a:t> 좌측이 높아지면 증가</a:t>
            </a:r>
            <a:r>
              <a:rPr lang="en-US" altLang="ko-KR"/>
              <a:t>,</a:t>
            </a:r>
            <a:r>
              <a:rPr lang="ko-KR" altLang="en-US"/>
              <a:t> 우측이 높아지면 감소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spcBef>
                <a:spcPts val="576"/>
              </a:spcBef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mc:Ignorable="hp" hp:hslEmbossed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5945" y="2663638"/>
            <a:ext cx="2423272" cy="2714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센서값 확인하기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Gs20200hgdSensor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org.techtown.sensor</a:t>
            </a:r>
            <a:endParaRPr kumimoji="0" lang="en-US" altLang="ko-KR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SQL(Structured Query Language)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/>
              <a:t>SQL</a:t>
            </a:r>
            <a:r>
              <a:rPr lang="ko-KR" altLang="en-US"/>
              <a:t>은 관계형 데이터베이스 관리 시스템에서 데이터를 검색과 관리 등을 위해 설계된 특수 목적 프로그래밍 언어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테이블 생성하기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테이블 삭제하기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238365" y="2964130"/>
            <a:ext cx="6804980" cy="20144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CREATE TABLE</a:t>
            </a:r>
            <a:r>
              <a:rPr lang="ko-KR" altLang="en-US"/>
              <a:t> </a:t>
            </a:r>
            <a:r>
              <a:rPr lang="en-US" altLang="ko-KR"/>
              <a:t>USERHGD(</a:t>
            </a:r>
            <a:endParaRPr lang="ko-KR" altLang="en-US"/>
          </a:p>
          <a:p>
            <a:pPr>
              <a:defRPr/>
            </a:pPr>
            <a:r>
              <a:rPr lang="en-US" altLang="ko-KR"/>
              <a:t>	userId VARCHAR(20) NOT NULL,</a:t>
            </a:r>
            <a:endParaRPr lang="en-US" altLang="ko-KR"/>
          </a:p>
          <a:p>
            <a:pPr>
              <a:defRPr/>
            </a:pPr>
            <a:r>
              <a:rPr lang="en-US" altLang="ko-KR"/>
              <a:t>	userPassword VARCHAR(20) NOT NULL,</a:t>
            </a:r>
            <a:endParaRPr lang="en-US" altLang="ko-KR"/>
          </a:p>
          <a:p>
            <a:pPr>
              <a:defRPr/>
            </a:pPr>
            <a:r>
              <a:rPr lang="en-US" altLang="ko-KR"/>
              <a:t>              userName VARCHAR(20) NOT NULL,</a:t>
            </a:r>
            <a:endParaRPr lang="en-US" altLang="ko-KR"/>
          </a:p>
          <a:p>
            <a:pPr>
              <a:defRPr/>
            </a:pPr>
            <a:r>
              <a:rPr lang="en-US" altLang="ko-KR"/>
              <a:t>              userAge INT NOT NULL,</a:t>
            </a:r>
            <a:endParaRPr lang="en-US" altLang="ko-KR"/>
          </a:p>
          <a:p>
            <a:pPr>
              <a:defRPr/>
            </a:pPr>
            <a:r>
              <a:rPr lang="en-US" altLang="ko-KR"/>
              <a:t>              PRIMMARY KEY(userID)</a:t>
            </a:r>
            <a:endParaRPr lang="en-US" altLang="ko-KR"/>
          </a:p>
          <a:p>
            <a:pPr>
              <a:defRPr/>
            </a:pPr>
            <a:r>
              <a:rPr lang="en-US" altLang="ko-KR"/>
              <a:t>);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238364" y="5628125"/>
            <a:ext cx="6804980" cy="6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DROP TABLE</a:t>
            </a:r>
            <a:r>
              <a:rPr lang="ko-KR" altLang="en-US"/>
              <a:t> </a:t>
            </a:r>
            <a:r>
              <a:rPr lang="en-US" altLang="ko-KR"/>
              <a:t>USERHGD;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355" y="0"/>
            <a:ext cx="9957289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117355" y="0"/>
            <a:ext cx="1175757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9689" y="0"/>
            <a:ext cx="7596682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419230" y="0"/>
            <a:ext cx="1175757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9"/>
          <p:cNvSpPr/>
          <p:nvPr/>
        </p:nvSpPr>
        <p:spPr>
          <a:xfrm>
            <a:off x="4920243" y="797321"/>
            <a:ext cx="2118335" cy="94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7682860" y="797322"/>
            <a:ext cx="3943596" cy="145819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Sensor 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센서 정보 담고 있음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SensorManager: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센서를 다루기 위해 제공되는 시스템 서비스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SensorEvent: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센서로부터 정보를 받을 때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SensorEvent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객체로 전달됨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4889" y="0"/>
            <a:ext cx="7482221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716887" y="0"/>
            <a:ext cx="1423805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9280278" y="4676775"/>
            <a:ext cx="2911722" cy="362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SensorManager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 참조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5692130" y="5235972"/>
            <a:ext cx="2911722" cy="3628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모든 센서 리스트 가져오기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661" y="0"/>
            <a:ext cx="11362677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841652" y="0"/>
            <a:ext cx="1394038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5648871" y="459978"/>
            <a:ext cx="2911722" cy="36679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첫번째 센서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가속도 센서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7814495" y="1227535"/>
            <a:ext cx="2911722" cy="36679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센서 값이 변할때마다 호출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9511" y="0"/>
            <a:ext cx="3335238" cy="6858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051" y="0"/>
            <a:ext cx="3335238" cy="6858000"/>
          </a:xfrm>
          <a:prstGeom prst="rect">
            <a:avLst/>
          </a:prstGeom>
        </p:spPr>
      </p:pic>
      <p:sp>
        <p:nvSpPr>
          <p:cNvPr id="4" name="TextBox 26"/>
          <p:cNvSpPr txBox="1"/>
          <p:nvPr/>
        </p:nvSpPr>
        <p:spPr>
          <a:xfrm>
            <a:off x="3317131" y="5579665"/>
            <a:ext cx="2426295" cy="35964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센서리스트 가져오기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9174609" y="5578434"/>
            <a:ext cx="1910357" cy="36088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첫번째 센서값</a:t>
            </a:r>
            <a:endParaRPr kumimoji="0" lang="ko-KR" altLang="en-US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SQL(Structured Query Language)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테이블에</a:t>
            </a:r>
            <a:r>
              <a:rPr lang="en-US" altLang="ko-KR"/>
              <a:t> </a:t>
            </a:r>
            <a:r>
              <a:rPr lang="ko-KR" altLang="en-US"/>
              <a:t>레코드 삽입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 조회하기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154904" y="1779707"/>
            <a:ext cx="9067167" cy="9044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INSERT</a:t>
            </a:r>
            <a:r>
              <a:rPr lang="ko-KR" altLang="en-US" b="1"/>
              <a:t> </a:t>
            </a:r>
            <a:r>
              <a:rPr lang="en-US" altLang="ko-KR" b="1"/>
              <a:t>INTO</a:t>
            </a:r>
            <a:r>
              <a:rPr lang="ko-KR" altLang="en-US"/>
              <a:t> </a:t>
            </a:r>
            <a:r>
              <a:rPr lang="en-US" altLang="ko-KR"/>
              <a:t>USERHGD(	userId, userPassword, userName, userAge)</a:t>
            </a:r>
            <a:endParaRPr lang="en-US" altLang="ko-KR"/>
          </a:p>
          <a:p>
            <a:pPr>
              <a:defRPr/>
            </a:pPr>
            <a:r>
              <a:rPr lang="en-US" altLang="ko-KR" b="1"/>
              <a:t>VALUES</a:t>
            </a:r>
            <a:r>
              <a:rPr lang="en-US" altLang="ko-KR"/>
              <a:t>(’21001hgd’, ‘1234!@#$’, ‘HGD’, 18);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335319" y="3788569"/>
            <a:ext cx="9933946" cy="2276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SELECT</a:t>
            </a:r>
            <a:r>
              <a:rPr lang="en-US" altLang="ko-KR"/>
              <a:t> * </a:t>
            </a:r>
            <a:r>
              <a:rPr lang="en-US" altLang="ko-KR" b="1"/>
              <a:t>FROM</a:t>
            </a:r>
            <a:r>
              <a:rPr lang="en-US" altLang="ko-KR"/>
              <a:t> USERHGD //USERHGD</a:t>
            </a:r>
            <a:r>
              <a:rPr lang="ko-KR" altLang="en-US"/>
              <a:t> 테이블의 모든 칼럼 조회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b="1"/>
              <a:t>SELECT</a:t>
            </a:r>
            <a:r>
              <a:rPr lang="en-US" altLang="ko-KR"/>
              <a:t> userId, userAge </a:t>
            </a:r>
            <a:r>
              <a:rPr lang="en-US" altLang="ko-KR" b="1"/>
              <a:t>FROM</a:t>
            </a:r>
            <a:r>
              <a:rPr lang="en-US" altLang="ko-KR"/>
              <a:t> USERHGD //USERHGD</a:t>
            </a:r>
            <a:r>
              <a:rPr lang="ko-KR" altLang="en-US"/>
              <a:t>의 </a:t>
            </a:r>
            <a:r>
              <a:rPr lang="en-US" altLang="ko-KR"/>
              <a:t>userId, userAge</a:t>
            </a:r>
            <a:r>
              <a:rPr lang="ko-KR" altLang="en-US"/>
              <a:t> 칼럼 조회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b="1"/>
              <a:t>SELECT</a:t>
            </a:r>
            <a:r>
              <a:rPr lang="en-US" altLang="ko-KR"/>
              <a:t> * </a:t>
            </a:r>
            <a:r>
              <a:rPr lang="en-US" altLang="ko-KR" b="1"/>
              <a:t>FROM</a:t>
            </a:r>
            <a:r>
              <a:rPr lang="en-US" altLang="ko-KR"/>
              <a:t> USERHGD </a:t>
            </a:r>
            <a:r>
              <a:rPr lang="en-US" altLang="ko-KR" b="1"/>
              <a:t>WHERE</a:t>
            </a:r>
            <a:r>
              <a:rPr lang="en-US" altLang="ko-KR"/>
              <a:t> userAge = 17 //</a:t>
            </a:r>
            <a:r>
              <a:rPr lang="ko-KR" altLang="en-US"/>
              <a:t> </a:t>
            </a:r>
            <a:r>
              <a:rPr lang="en-US" altLang="ko-KR"/>
              <a:t>userAge </a:t>
            </a:r>
            <a:r>
              <a:rPr lang="ko-KR" altLang="en-US"/>
              <a:t>가 </a:t>
            </a:r>
            <a:r>
              <a:rPr lang="en-US" altLang="ko-KR"/>
              <a:t>17</a:t>
            </a:r>
            <a:r>
              <a:rPr lang="ko-KR" altLang="en-US"/>
              <a:t>인 사람 조회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b="1"/>
              <a:t>SELECT</a:t>
            </a:r>
            <a:r>
              <a:rPr lang="en-US" altLang="ko-KR"/>
              <a:t> userId </a:t>
            </a:r>
            <a:r>
              <a:rPr lang="en-US" altLang="ko-KR" b="1"/>
              <a:t>FROM</a:t>
            </a:r>
            <a:r>
              <a:rPr lang="en-US" altLang="ko-KR"/>
              <a:t> USERHGD </a:t>
            </a:r>
            <a:r>
              <a:rPr lang="en-US" altLang="ko-KR" b="1"/>
              <a:t>WHERE</a:t>
            </a:r>
            <a:r>
              <a:rPr lang="en-US" altLang="ko-KR"/>
              <a:t> userAge = 17 //userAge</a:t>
            </a:r>
            <a:r>
              <a:rPr lang="ko-KR" altLang="en-US"/>
              <a:t>가 </a:t>
            </a:r>
            <a:r>
              <a:rPr lang="en-US" altLang="ko-KR"/>
              <a:t>17</a:t>
            </a:r>
            <a:r>
              <a:rPr lang="ko-KR" altLang="en-US"/>
              <a:t>인 사람의 </a:t>
            </a:r>
            <a:r>
              <a:rPr lang="en-US" altLang="ko-KR"/>
              <a:t>userId</a:t>
            </a:r>
            <a:r>
              <a:rPr lang="ko-KR" altLang="en-US"/>
              <a:t> 조회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execSQL </a:t>
            </a:r>
            <a:r>
              <a:rPr lang="ko-KR" altLang="en-US"/>
              <a:t>메서드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500" y="948530"/>
            <a:ext cx="11302999" cy="4960939"/>
          </a:xfrm>
        </p:spPr>
        <p:txBody>
          <a:bodyPr/>
          <a:lstStyle/>
          <a:p>
            <a:pPr>
              <a:defRPr/>
            </a:pPr>
            <a:r>
              <a:rPr lang="en-US" altLang="ko-KR"/>
              <a:t>SQLiteDatabase</a:t>
            </a:r>
            <a:r>
              <a:rPr lang="ko-KR" altLang="en-US"/>
              <a:t>객체에서 가장 중요한 메서드 중 하나</a:t>
            </a:r>
            <a:endParaRPr lang="ko-KR" altLang="en-US"/>
          </a:p>
          <a:p>
            <a:pPr>
              <a:defRPr/>
            </a:pPr>
            <a:r>
              <a:rPr lang="ko-KR" altLang="en-US"/>
              <a:t>테이블을 만들고</a:t>
            </a:r>
            <a:r>
              <a:rPr lang="en-US" altLang="ko-KR"/>
              <a:t>,</a:t>
            </a:r>
            <a:r>
              <a:rPr lang="ko-KR" altLang="en-US"/>
              <a:t> 레코드를 추가하는 등의 표준 </a:t>
            </a:r>
            <a:r>
              <a:rPr lang="en-US" altLang="ko-KR"/>
              <a:t>SQL</a:t>
            </a:r>
            <a:r>
              <a:rPr lang="ko-KR" altLang="en-US"/>
              <a:t>을 사용하는 여러 데이터 처리가 가능함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결과값을 </a:t>
            </a:r>
            <a:r>
              <a:rPr lang="en-US" altLang="ko-KR"/>
              <a:t>Cursor</a:t>
            </a:r>
            <a:r>
              <a:rPr lang="ko-KR" altLang="en-US"/>
              <a:t> 객체로 받으려면 </a:t>
            </a:r>
            <a:r>
              <a:rPr lang="en-US" altLang="ko-KR"/>
              <a:t>rawQuery</a:t>
            </a:r>
            <a:r>
              <a:rPr lang="ko-KR" altLang="en-US"/>
              <a:t> 메서드 사용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6681" y="2259714"/>
            <a:ext cx="8147020" cy="3649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헬퍼</a:t>
            </a:r>
            <a:r>
              <a:rPr lang="en-US" altLang="ko-KR"/>
              <a:t>(Helper)</a:t>
            </a:r>
            <a:r>
              <a:rPr lang="ko-KR" altLang="en-US"/>
              <a:t> 클래스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499" y="891381"/>
            <a:ext cx="11302999" cy="5824141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데이터베이스를 만드는 것 외에도 테이블의 정의가 바뀌어서 스키마</a:t>
            </a:r>
            <a:r>
              <a:rPr lang="en-US" altLang="ko-KR"/>
              <a:t>(Schema)</a:t>
            </a:r>
            <a:r>
              <a:rPr lang="ko-KR" altLang="en-US"/>
              <a:t>를 업그레이드 할 필요가 있을 때에 </a:t>
            </a:r>
            <a:r>
              <a:rPr lang="en-US" altLang="ko-KR"/>
              <a:t>API</a:t>
            </a:r>
            <a:r>
              <a:rPr lang="ko-KR" altLang="en-US"/>
              <a:t>에서 제공하는 헬퍼</a:t>
            </a:r>
            <a:r>
              <a:rPr lang="en-US" altLang="ko-KR"/>
              <a:t>(Helper)</a:t>
            </a:r>
            <a:r>
              <a:rPr lang="ko-KR" altLang="en-US"/>
              <a:t>클래스를 사용하는 것도 좋은 방법</a:t>
            </a:r>
            <a:endParaRPr lang="ko-KR" altLang="en-US"/>
          </a:p>
          <a:p>
            <a:pPr>
              <a:defRPr/>
            </a:pPr>
            <a:r>
              <a:rPr lang="ko-KR" altLang="en-US"/>
              <a:t>스키마</a:t>
            </a:r>
            <a:r>
              <a:rPr lang="en-US" altLang="ko-KR"/>
              <a:t>(Schema)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데이터베이스의 구조와 제약조건에 관한 전반적인 명세를 기술한것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테이블의 구조는 필요에 따라 바뀔수 있음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테이블 안에 데이터가 있는 경우</a:t>
            </a:r>
            <a:r>
              <a:rPr lang="en-US" altLang="ko-KR"/>
              <a:t>,</a:t>
            </a:r>
            <a:r>
              <a:rPr lang="ko-KR" altLang="en-US"/>
              <a:t> 그 데이터가 삭제되거나 수정되어야 할 수 있음</a:t>
            </a:r>
            <a:r>
              <a:rPr lang="en-US" altLang="ko-KR"/>
              <a:t>.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SQLiteOpenHelper</a:t>
            </a:r>
            <a:r>
              <a:rPr lang="ko-KR" altLang="en-US"/>
              <a:t> 클래스를 사용함</a:t>
            </a:r>
            <a:r>
              <a:rPr lang="en-US" altLang="ko-KR"/>
              <a:t>.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SQLiteOpenHelper</a:t>
            </a:r>
            <a:r>
              <a:rPr lang="ko-KR" altLang="en-US"/>
              <a:t> 객체는 데이터베이스를 만들거나 열기 위해 필요한 작업을 도와주는 역할을 하지만</a:t>
            </a:r>
            <a:r>
              <a:rPr lang="en-US" altLang="ko-KR"/>
              <a:t>,</a:t>
            </a:r>
            <a:r>
              <a:rPr lang="ko-KR" altLang="en-US"/>
              <a:t> 해당 객체를 만든다고 해서 데이터베이스 파일이 바로 만들어지는 것은 아님</a:t>
            </a:r>
            <a:r>
              <a:rPr lang="en-US" altLang="ko-KR"/>
              <a:t>!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파일 생성을 위해서는 </a:t>
            </a:r>
            <a:r>
              <a:rPr lang="en-US" altLang="ko-KR"/>
              <a:t>getReadableDatabase()</a:t>
            </a:r>
            <a:r>
              <a:rPr lang="ko-KR" altLang="en-US"/>
              <a:t>또는 </a:t>
            </a:r>
            <a:r>
              <a:rPr lang="en-US" altLang="ko-KR"/>
              <a:t>getWritableDatabase() </a:t>
            </a:r>
            <a:r>
              <a:rPr lang="ko-KR" altLang="en-US"/>
              <a:t>메서드를 호출해야함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콜백메서드를 다시 정의하여 처리할 수 있음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OnCreate, OnOpen, OnUpgrade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</a:t>
            </a:r>
            <a:r>
              <a:rPr lang="en-US" altLang="ko-KR"/>
              <a:t>(Content Provider,</a:t>
            </a:r>
            <a:r>
              <a:rPr lang="ko-KR" altLang="en-US"/>
              <a:t> </a:t>
            </a:r>
            <a:r>
              <a:rPr lang="en-US" altLang="ko-KR"/>
              <a:t>CP)</a:t>
            </a: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/>
              <a:t>내용 제공자는 응용 프로그램 사이에 데이터를 공유하기 위한 컴포넌트</a:t>
            </a:r>
            <a:endParaRPr lang="ko-KR" altLang="en-US"/>
          </a:p>
          <a:p>
            <a:pPr>
              <a:defRPr/>
            </a:pPr>
            <a:r>
              <a:rPr lang="ko-KR" altLang="en-US"/>
              <a:t>기본적으로 앱은 자신의 데이터에는 자신만 접근 가능함</a:t>
            </a:r>
            <a:r>
              <a:rPr lang="en-US" altLang="ko-KR"/>
              <a:t>.</a:t>
            </a:r>
            <a:r>
              <a:rPr lang="ko-KR" altLang="en-US"/>
              <a:t> 외부고 공개하려면 내용 제공자를 생성해야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=&gt;</a:t>
            </a:r>
            <a:r>
              <a:rPr lang="ko-KR" altLang="en-US"/>
              <a:t> 앱에서 관리하는 데이터를 다른 앱에서 접근하도록 도움</a:t>
            </a:r>
            <a:endParaRPr lang="ko-KR" altLang="en-US"/>
          </a:p>
          <a:p>
            <a:pPr>
              <a:defRPr/>
            </a:pPr>
            <a:r>
              <a:rPr lang="en-US" altLang="ko-KR"/>
              <a:t>CP</a:t>
            </a:r>
            <a:r>
              <a:rPr lang="ko-KR" altLang="en-US"/>
              <a:t>의 정보를 제공하는 방법으로 </a:t>
            </a:r>
            <a:r>
              <a:rPr lang="en-US" altLang="ko-KR"/>
              <a:t>URI</a:t>
            </a:r>
            <a:r>
              <a:rPr lang="ko-KR" altLang="en-US"/>
              <a:t>를 사용한다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앱 구성 요소이므로 시스템에서 관리하며 </a:t>
            </a:r>
            <a:r>
              <a:rPr lang="en-US" altLang="ko-KR"/>
              <a:t>Manifest</a:t>
            </a:r>
            <a:r>
              <a:rPr lang="ko-KR" altLang="en-US"/>
              <a:t> 파일에 등록해야 사용 가능</a:t>
            </a:r>
            <a:endParaRPr lang="ko-KR" altLang="en-US"/>
          </a:p>
          <a:p>
            <a:pPr>
              <a:defRPr/>
            </a:pPr>
            <a:r>
              <a:rPr lang="ko-KR" altLang="en-US"/>
              <a:t>내용제공자의 동작은 </a:t>
            </a:r>
            <a:r>
              <a:rPr lang="en-US" altLang="ko-KR"/>
              <a:t>CRUD</a:t>
            </a:r>
            <a:r>
              <a:rPr lang="ko-KR" altLang="en-US"/>
              <a:t> 동작을 기준으로 함</a:t>
            </a:r>
            <a:endParaRPr lang="ko-KR" altLang="en-US"/>
          </a:p>
          <a:p>
            <a:pPr>
              <a:defRPr/>
            </a:pPr>
            <a:r>
              <a:rPr lang="en-US" altLang="ko-KR"/>
              <a:t>CRUD: Create(</a:t>
            </a:r>
            <a:r>
              <a:rPr lang="ko-KR" altLang="en-US"/>
              <a:t>생성</a:t>
            </a:r>
            <a:r>
              <a:rPr lang="en-US" altLang="ko-KR"/>
              <a:t>),</a:t>
            </a:r>
            <a:r>
              <a:rPr lang="ko-KR" altLang="en-US"/>
              <a:t> </a:t>
            </a:r>
            <a:r>
              <a:rPr lang="en-US" altLang="ko-KR"/>
              <a:t>Read(</a:t>
            </a:r>
            <a:r>
              <a:rPr lang="ko-KR" altLang="en-US"/>
              <a:t>조회</a:t>
            </a:r>
            <a:r>
              <a:rPr lang="en-US" altLang="ko-KR"/>
              <a:t>),</a:t>
            </a:r>
            <a:r>
              <a:rPr lang="ko-KR" altLang="en-US"/>
              <a:t> </a:t>
            </a:r>
            <a:r>
              <a:rPr lang="en-US" altLang="ko-KR"/>
              <a:t>Update(</a:t>
            </a:r>
            <a:r>
              <a:rPr lang="ko-KR" altLang="en-US"/>
              <a:t>수정</a:t>
            </a:r>
            <a:r>
              <a:rPr lang="en-US" altLang="ko-KR"/>
              <a:t>),</a:t>
            </a:r>
            <a:r>
              <a:rPr lang="ko-KR" altLang="en-US"/>
              <a:t> </a:t>
            </a:r>
            <a:r>
              <a:rPr lang="en-US" altLang="ko-KR"/>
              <a:t>Delete(</a:t>
            </a:r>
            <a:r>
              <a:rPr lang="ko-KR" altLang="en-US"/>
              <a:t>삭제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insert(), query(), update(), delete()</a:t>
            </a:r>
            <a:r>
              <a:rPr lang="ko-KR" altLang="en-US"/>
              <a:t> 메서드 지원함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grpSp>
        <p:nvGrpSpPr>
          <p:cNvPr id="5" name="그룹 10"/>
          <p:cNvGrpSpPr/>
          <p:nvPr/>
        </p:nvGrpSpPr>
        <p:grpSpPr>
          <a:xfrm rot="0">
            <a:off x="9744706" y="3429000"/>
            <a:ext cx="2390145" cy="3425605"/>
            <a:chOff x="2080719" y="2807848"/>
            <a:chExt cx="2529051" cy="3570836"/>
          </a:xfrm>
        </p:grpSpPr>
        <p:sp>
          <p:nvSpPr>
            <p:cNvPr id="6" name="직사각형 9"/>
            <p:cNvSpPr/>
            <p:nvPr/>
          </p:nvSpPr>
          <p:spPr>
            <a:xfrm>
              <a:off x="2080719" y="2807848"/>
              <a:ext cx="2529051" cy="35708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모서리가 둥근 직사각형 5"/>
            <p:cNvSpPr/>
            <p:nvPr/>
          </p:nvSpPr>
          <p:spPr>
            <a:xfrm>
              <a:off x="2294211" y="2977383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액티비티</a:t>
              </a:r>
              <a:endParaRPr lang="ko-KR" altLang="en-US" sz="2200"/>
            </a:p>
          </p:txBody>
        </p:sp>
        <p:sp>
          <p:nvSpPr>
            <p:cNvPr id="8" name="모서리가 둥근 직사각형 6"/>
            <p:cNvSpPr/>
            <p:nvPr/>
          </p:nvSpPr>
          <p:spPr>
            <a:xfrm>
              <a:off x="2294211" y="3788569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서비스</a:t>
              </a:r>
              <a:endParaRPr lang="ko-KR" altLang="en-US" sz="2200"/>
            </a:p>
          </p:txBody>
        </p:sp>
        <p:sp>
          <p:nvSpPr>
            <p:cNvPr id="9" name="모서리가 둥근 직사각형 7"/>
            <p:cNvSpPr/>
            <p:nvPr/>
          </p:nvSpPr>
          <p:spPr>
            <a:xfrm>
              <a:off x="2294211" y="4593267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브로드캐스트</a:t>
              </a:r>
              <a:endParaRPr lang="ko-KR" altLang="en-US" sz="2200"/>
            </a:p>
            <a:p>
              <a:pPr algn="ctr">
                <a:defRPr/>
              </a:pPr>
              <a:r>
                <a:rPr lang="ko-KR" altLang="en-US" sz="2200"/>
                <a:t> 수신자</a:t>
              </a:r>
              <a:endParaRPr lang="ko-KR" altLang="en-US" sz="2200"/>
            </a:p>
          </p:txBody>
        </p:sp>
        <p:sp>
          <p:nvSpPr>
            <p:cNvPr id="10" name="모서리가 둥근 직사각형 8"/>
            <p:cNvSpPr/>
            <p:nvPr/>
          </p:nvSpPr>
          <p:spPr>
            <a:xfrm>
              <a:off x="2294211" y="5365120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내용 제공자</a:t>
              </a:r>
              <a:endParaRPr lang="ko-KR" altLang="en-US" sz="2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</a:t>
            </a:r>
            <a:r>
              <a:rPr lang="en-US" altLang="ko-KR"/>
              <a:t>(Content Provider,</a:t>
            </a:r>
            <a:r>
              <a:rPr lang="ko-KR" altLang="en-US"/>
              <a:t> </a:t>
            </a:r>
            <a:r>
              <a:rPr lang="en-US" altLang="ko-KR"/>
              <a:t>CP)</a:t>
            </a: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wrap="square" lIns="91440" tIns="45720" rIns="91440" bIns="45720" anchor="t"/>
          <a:lstStyle/>
          <a:p>
            <a:pPr lvl="0">
              <a:defRPr/>
            </a:pPr>
            <a:r>
              <a:rPr lang="ko-KR" altLang="en-US"/>
              <a:t>내용제공자를 사용하면 다른 앱에게 데이터 접근 통로를 열어줄 수 있음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(</a:t>
            </a:r>
            <a:r>
              <a:rPr lang="ko-KR" altLang="en-US"/>
              <a:t>반드시 허용된 통로로만 접근해야함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해당 통로로 접근하기 위해서 </a:t>
            </a:r>
            <a:r>
              <a:rPr lang="ko-KR" altLang="en-US">
                <a:solidFill>
                  <a:srgbClr val="0000ff"/>
                </a:solidFill>
              </a:rPr>
              <a:t>콘텐트 리졸버</a:t>
            </a:r>
            <a:r>
              <a:rPr lang="en-US" altLang="ko-KR">
                <a:solidFill>
                  <a:srgbClr val="0000ff"/>
                </a:solidFill>
              </a:rPr>
              <a:t>(ContentResolver)</a:t>
            </a:r>
            <a:r>
              <a:rPr lang="ko-KR" altLang="en-US"/>
              <a:t>객체가 필요함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1835" y="3003549"/>
            <a:ext cx="8956620" cy="311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사용자 지정 1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0000ff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966</ep:Words>
  <ep:PresentationFormat>화면 슬라이드 쇼(4:3)</ep:PresentationFormat>
  <ep:Paragraphs>167</ep:Paragraphs>
  <ep:Slides>44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교차</vt:lpstr>
      <vt:lpstr>Database &amp; Contents Provider Sensor</vt:lpstr>
      <vt:lpstr>모바일 데이터 베이스</vt:lpstr>
      <vt:lpstr>데이터 베이스 생성 및 테이블 생성</vt:lpstr>
      <vt:lpstr>SQL(Structured Query Language)</vt:lpstr>
      <vt:lpstr>SQL(Structured Query Language)</vt:lpstr>
      <vt:lpstr>execSQL 메서드</vt:lpstr>
      <vt:lpstr>헬퍼(Helper) 클래스</vt:lpstr>
      <vt:lpstr>내용 제공자(Content Provider, CP)</vt:lpstr>
      <vt:lpstr>내용 제공자(Content Provider, CP)</vt:lpstr>
      <vt:lpstr>URI 개념</vt:lpstr>
      <vt:lpstr>Cursors</vt:lpstr>
      <vt:lpstr>내용 제공자를 이용한 데이터 생성, 조회, 수정, 삭제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과제물 제출-실습20 INSERT 버튼 눌러 몇개 데이터 추가-&gt; QUERY 버튼 눌러 조회-&gt; UPDATE 버튼 눌러 데이터 수정 -&gt; QUERY 버튼 눌러 조회 -&gt; DELETE 버튼 순서대로 수행 후 동영상 캡처하여 제출</vt:lpstr>
      <vt:lpstr>내용제공자의 사용</vt:lpstr>
      <vt:lpstr>연락처 조회하기</vt:lpstr>
      <vt:lpstr>슬라이드 29</vt:lpstr>
      <vt:lpstr>슬라이드 30</vt:lpstr>
      <vt:lpstr>슬라이드 31</vt:lpstr>
      <vt:lpstr>슬라이드 32</vt:lpstr>
      <vt:lpstr>슬라이드 33</vt:lpstr>
      <vt:lpstr>과제물 제출-실습21 수행 후 동영상 캡처하여 제출 (에뮬레이터에서 수행시에는 미리 Contact 앱열어서 추가해 두어야 함)</vt:lpstr>
      <vt:lpstr>Sensors</vt:lpstr>
      <vt:lpstr>가속 센서</vt:lpstr>
      <vt:lpstr>방향 센서</vt:lpstr>
      <vt:lpstr>방향 센서</vt:lpstr>
      <vt:lpstr>센서값 확인하기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2020-08-24T00:57:52.051</dcterms:created>
  <dc:creator>user</dc:creator>
  <cp:lastModifiedBy>user</cp:lastModifiedBy>
  <dcterms:modified xsi:type="dcterms:W3CDTF">2021-09-23T07:53:15.517</dcterms:modified>
  <cp:revision>300</cp:revision>
  <cp:version>1000.0100.01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